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68" r:id="rId4"/>
    <p:sldId id="275" r:id="rId5"/>
    <p:sldId id="269" r:id="rId6"/>
    <p:sldId id="270" r:id="rId7"/>
    <p:sldId id="271" r:id="rId8"/>
    <p:sldId id="272" r:id="rId9"/>
    <p:sldId id="273" r:id="rId10"/>
    <p:sldId id="265" r:id="rId11"/>
    <p:sldId id="266" r:id="rId12"/>
    <p:sldId id="26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3"/>
    <p:restoredTop sz="92147"/>
  </p:normalViewPr>
  <p:slideViewPr>
    <p:cSldViewPr snapToGrid="0" snapToObjects="1">
      <p:cViewPr varScale="1">
        <p:scale>
          <a:sx n="107" d="100"/>
          <a:sy n="107" d="100"/>
        </p:scale>
        <p:origin x="11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DA4F3-4E3C-1145-AB8C-22B29249A4F6}" type="datetimeFigureOut">
              <a:rPr lang="en-GB" smtClean="0"/>
              <a:t>24/05/2017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4CDE3-9F6F-D54B-8A01-BFB119AE3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71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CE46B-6A54-CB43-9AC2-48D4B9885956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2D4F6-392B-9E48-A32C-A64F967549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2D4F6-392B-9E48-A32C-A64F967549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1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68653" indent="-268653">
              <a:buSzPct val="75000"/>
              <a:buChar char="-"/>
            </a:lvl1pPr>
          </a:lstStyle>
          <a:p>
            <a:r>
              <a:rPr dirty="0"/>
              <a:t>Format: Lots of practice with powerful tools, that are simple to use, by means of plenty of examples and real case scenarios</a:t>
            </a:r>
          </a:p>
        </p:txBody>
      </p:sp>
    </p:spTree>
    <p:extLst>
      <p:ext uri="{BB962C8B-B14F-4D97-AF65-F5344CB8AC3E}">
        <p14:creationId xmlns:p14="http://schemas.microsoft.com/office/powerpoint/2010/main" val="75029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68653" indent="-268653">
              <a:buSzPct val="75000"/>
              <a:buChar char="-"/>
            </a:lvl1pPr>
          </a:lstStyle>
          <a:p>
            <a:r>
              <a:t>Flow is the key</a:t>
            </a:r>
          </a:p>
        </p:txBody>
      </p:sp>
    </p:spTree>
    <p:extLst>
      <p:ext uri="{BB962C8B-B14F-4D97-AF65-F5344CB8AC3E}">
        <p14:creationId xmlns:p14="http://schemas.microsoft.com/office/powerpoint/2010/main" val="185596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2D4F6-392B-9E48-A32C-A64F967549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6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1596-89DD-3047-88BC-C5FCE0F80DE9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1482-AB7D-C34C-ABDB-0D3BAA038FBF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D7EE-2576-EC49-91C4-06A1D6C51059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844550" y="228600"/>
            <a:ext cx="10502900" cy="636737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268735" y="1081533"/>
            <a:ext cx="11654532" cy="541833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9461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1BC-643C-C74A-BB06-DF6381232F1A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EF42-307A-B74C-A1F6-07F537CDB94A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FF99-8081-4947-AEBC-29F333FDE7A9}" type="datetime1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371ED-CBE6-A049-B548-3D59BE8DAC68}" type="datetime1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788" y="6493030"/>
            <a:ext cx="2743200" cy="365125"/>
          </a:xfrm>
        </p:spPr>
        <p:txBody>
          <a:bodyPr/>
          <a:lstStyle/>
          <a:p>
            <a:fld id="{FD92E805-6C33-2740-8FD9-6F299834FAB0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38624" y="6492875"/>
            <a:ext cx="1453376" cy="365125"/>
          </a:xfrm>
        </p:spPr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95A3-2C89-B944-8772-D8FC0C83D863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594A-4066-794A-AA5D-AA4F1571836D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6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4B47-69F1-C44D-9C4F-D77ACA189816}" type="datetime1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45ED-8B8C-6E49-80F4-ECF18B5D0283}" type="datetime1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8730-A89F-8E44-B51B-1AACF221D4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502516" y="0"/>
            <a:ext cx="67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©LTS</a:t>
            </a:r>
          </a:p>
        </p:txBody>
      </p:sp>
    </p:spTree>
    <p:extLst>
      <p:ext uri="{BB962C8B-B14F-4D97-AF65-F5344CB8AC3E}">
        <p14:creationId xmlns:p14="http://schemas.microsoft.com/office/powerpoint/2010/main" val="109682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oo.gl/forms/NCeUfg1WbwRTqhoq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747" y="1641711"/>
            <a:ext cx="11441637" cy="996148"/>
          </a:xfrm>
        </p:spPr>
        <p:txBody>
          <a:bodyPr lIns="36000" rIns="36000">
            <a:noAutofit/>
          </a:bodyPr>
          <a:lstStyle/>
          <a:p>
            <a:r>
              <a:rPr lang="en-US" sz="7200">
                <a:latin typeface="Consolas" charset="0"/>
                <a:ea typeface="Consolas" charset="0"/>
                <a:cs typeface="Consolas" charset="0"/>
              </a:rPr>
              <a:t>&gt;_ </a:t>
            </a:r>
            <a:r>
              <a:rPr lang="en-US" sz="7200" smtClean="0">
                <a:latin typeface="Consolas" charset="0"/>
                <a:ea typeface="Consolas" charset="0"/>
                <a:cs typeface="Consolas" charset="0"/>
              </a:rPr>
              <a:t>Planning 2017-2018</a:t>
            </a:r>
            <a:endParaRPr lang="en-US" sz="72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55092"/>
            <a:ext cx="8534400" cy="175260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Luxembourg Tech School (LTS)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May 2017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Dr. Sergio Coronado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72" y="5522421"/>
            <a:ext cx="2472512" cy="92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692" y="5478740"/>
            <a:ext cx="2707674" cy="1015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90" y="5631922"/>
            <a:ext cx="2997199" cy="709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6" y="5359541"/>
            <a:ext cx="2776968" cy="12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Some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numbers on this year LTS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961"/>
            <a:ext cx="10515600" cy="483764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9 fun and serious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games developed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via open selection process; 5 under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publication.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8 Big Data </a:t>
            </a:r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Analysis projects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via open selection process; from “inequality in the world” to “UFO sightings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”. Project feature at the ICT Spring Gala Dinner in an unique performance based presentation.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+70 </a:t>
            </a:r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classroom sessions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delivered so far</a:t>
            </a:r>
            <a:r>
              <a:rPr lang="is-IS" dirty="0" smtClean="0">
                <a:latin typeface="Consolas" charset="0"/>
                <a:ea typeface="Consolas" charset="0"/>
                <a:cs typeface="Consolas" charset="0"/>
              </a:rPr>
              <a:t>… carsh session first, “theory” discovery after.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+800 </a:t>
            </a:r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minutes of video classes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produced, classroom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flipped 100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%.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9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Up coming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event(s)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758"/>
            <a:ext cx="10515600" cy="4837642"/>
          </a:xfrm>
        </p:spPr>
        <p:txBody>
          <a:bodyPr>
            <a:normAutofit/>
          </a:bodyPr>
          <a:lstStyle/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algn="just"/>
            <a:r>
              <a:rPr lang="en-US" b="1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FinTech</a:t>
            </a:r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 Event: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Banking Applications Hackathon in collaboration with the Luxembourg House of Financial Technology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LHoFT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). Weekend event 30th Jun to 2nd July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UX and APIs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4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LTS 2017-2018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199" y="3360922"/>
            <a:ext cx="25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LTS 1 - </a:t>
            </a:r>
            <a:r>
              <a:rPr lang="en-US" dirty="0" err="1"/>
              <a:t>Geesseknäppchen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9157" y="3360922"/>
            <a:ext cx="19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LTS 2 - </a:t>
            </a:r>
            <a:r>
              <a:rPr lang="en-US" dirty="0" err="1"/>
              <a:t>Limpersberg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69506" y="3360922"/>
            <a:ext cx="238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LTS 3 - </a:t>
            </a:r>
            <a:r>
              <a:rPr lang="en-US" dirty="0" err="1" smtClean="0"/>
              <a:t>Esch</a:t>
            </a:r>
            <a:r>
              <a:rPr lang="en-US" dirty="0" smtClean="0"/>
              <a:t>-sur-</a:t>
            </a:r>
            <a:r>
              <a:rPr lang="en-US" dirty="0" err="1" smtClean="0"/>
              <a:t>Alzette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199" y="3878880"/>
            <a:ext cx="10822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One or two groups </a:t>
            </a:r>
            <a:r>
              <a:rPr lang="en-US" dirty="0"/>
              <a:t>at each LTS with max </a:t>
            </a:r>
            <a:r>
              <a:rPr lang="en-US" dirty="0" smtClean="0"/>
              <a:t>20 students per group.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Minimum 3 coaches per LTS, minimum </a:t>
            </a:r>
            <a:r>
              <a:rPr lang="en-US" dirty="0" smtClean="0"/>
              <a:t>two coaches </a:t>
            </a:r>
            <a:r>
              <a:rPr lang="en-US" dirty="0"/>
              <a:t>from </a:t>
            </a:r>
            <a:r>
              <a:rPr lang="en-US" dirty="0" smtClean="0"/>
              <a:t>participating schools.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Program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Module Game Development, Modules 2 and 3 from: </a:t>
            </a:r>
            <a:r>
              <a:rPr lang="en-US" dirty="0" smtClean="0"/>
              <a:t>Big Data and AI</a:t>
            </a:r>
            <a:r>
              <a:rPr lang="en-US" dirty="0"/>
              <a:t>, </a:t>
            </a:r>
            <a:r>
              <a:rPr lang="en-US" dirty="0" err="1"/>
              <a:t>FinTech</a:t>
            </a:r>
            <a:r>
              <a:rPr lang="en-US" dirty="0"/>
              <a:t>, Robotics and </a:t>
            </a:r>
            <a:r>
              <a:rPr lang="en-US" dirty="0" err="1"/>
              <a:t>IoT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LTS encourage and support the usage of its content and approach at the school curriculum. Requires separate arrangements by school.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3 modules rotates between schools, each school host one module.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Selection process – competitive selection: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Headmasters propose students from their schools</a:t>
            </a:r>
            <a:r>
              <a:rPr lang="en-US" dirty="0"/>
              <a:t>; registration process open until Friday 2nd </a:t>
            </a:r>
            <a:r>
              <a:rPr lang="en-US" dirty="0" smtClean="0"/>
              <a:t>June 2017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 smtClean="0"/>
              <a:t>Online registration at </a:t>
            </a:r>
            <a:r>
              <a:rPr lang="en-US" u="sng" dirty="0">
                <a:hlinkClick r:id="rId2"/>
              </a:rPr>
              <a:t>https://goo.gl/forms/NCeUfg1WbwRTqhoq2</a:t>
            </a:r>
            <a:r>
              <a:rPr lang="en-US" dirty="0"/>
              <a:t> 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LTS selection </a:t>
            </a:r>
            <a:r>
              <a:rPr lang="en-US" dirty="0"/>
              <a:t>test </a:t>
            </a:r>
            <a:r>
              <a:rPr lang="en-US" dirty="0" smtClean="0"/>
              <a:t>on </a:t>
            </a:r>
            <a:r>
              <a:rPr lang="en-US" dirty="0"/>
              <a:t>Saturday 17</a:t>
            </a:r>
            <a:r>
              <a:rPr lang="en-US" baseline="30000" dirty="0"/>
              <a:t>th</a:t>
            </a:r>
            <a:r>
              <a:rPr lang="en-US" dirty="0"/>
              <a:t> June. </a:t>
            </a:r>
            <a:r>
              <a:rPr lang="en-US" dirty="0" smtClean="0"/>
              <a:t>Goal is to select the most suitable students for the program.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72" y="1412296"/>
            <a:ext cx="1800000" cy="180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62" y="1412296"/>
            <a:ext cx="1800000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52" y="141229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5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655092"/>
            <a:ext cx="8534400" cy="1752600"/>
          </a:xfrm>
        </p:spPr>
        <p:txBody>
          <a:bodyPr>
            <a:noAutofit/>
          </a:bodyPr>
          <a:lstStyle/>
          <a:p>
            <a:endParaRPr lang="en-US" sz="4800" dirty="0"/>
          </a:p>
          <a:p>
            <a:r>
              <a:rPr lang="en-US" sz="6000" dirty="0" smtClean="0">
                <a:latin typeface="Consolas" charset="0"/>
                <a:ea typeface="Consolas" charset="0"/>
                <a:cs typeface="Consolas" charset="0"/>
              </a:rPr>
              <a:t>Questions?</a:t>
            </a:r>
            <a:endParaRPr lang="en-US" sz="48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72" y="5522421"/>
            <a:ext cx="2472512" cy="928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692" y="5478740"/>
            <a:ext cx="2707674" cy="1015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90" y="5631922"/>
            <a:ext cx="2997199" cy="709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6" y="5359541"/>
            <a:ext cx="2776968" cy="125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0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The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Luxembourg Tech School (LTS for short) is a new extracurricular school concept to support the development of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b="1" i="1" dirty="0" smtClean="0">
                <a:latin typeface="Consolas" charset="0"/>
                <a:ea typeface="Consolas" charset="0"/>
                <a:cs typeface="Consolas" charset="0"/>
              </a:rPr>
              <a:t>future</a:t>
            </a:r>
            <a:r>
              <a:rPr lang="en-US" b="1" dirty="0" smtClean="0"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Digital Leaders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 algn="just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is aimed at 15-20 years old students who are passionate about the digital realm and eager to learn and apply technology in a real business context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65" y="328426"/>
            <a:ext cx="4260177" cy="15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Objective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0782"/>
            <a:ext cx="1237488" cy="1237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1068" y="1768733"/>
            <a:ext cx="7931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Develop [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future] </a:t>
            </a:r>
            <a:r>
              <a:rPr lang="en-US" sz="28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Digital </a:t>
            </a:r>
            <a:r>
              <a:rPr lang="en-US" sz="2800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Leaders; 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technology and business view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1068" y="3517718"/>
            <a:ext cx="91627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Develop </a:t>
            </a:r>
            <a:r>
              <a:rPr lang="en-US" sz="2800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Entrepreneurship, Creativity </a:t>
            </a:r>
            <a:r>
              <a:rPr lang="en-US" sz="28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and Innovation (</a:t>
            </a:r>
            <a:r>
              <a:rPr lang="en-US" sz="2800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EC&amp;I</a:t>
            </a:r>
            <a:r>
              <a:rPr lang="en-US" sz="28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in a project based environment</a:t>
            </a: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068" y="5266703"/>
            <a:ext cx="8964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Connect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the [future] Digital Leaders with the </a:t>
            </a:r>
            <a:r>
              <a:rPr lang="en-US" sz="2800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EC&amp;I </a:t>
            </a:r>
            <a:r>
              <a:rPr lang="en-US" sz="28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actors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using their LTS project performance results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" y="3215186"/>
            <a:ext cx="1669796" cy="1669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" y="5211897"/>
            <a:ext cx="1439801" cy="14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8" y="365125"/>
            <a:ext cx="10994292" cy="1325563"/>
          </a:xfrm>
        </p:spPr>
        <p:txBody>
          <a:bodyPr/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Educational Approach LTS Principles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961"/>
            <a:ext cx="10515600" cy="483764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Project Based;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students</a:t>
            </a:r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create their own output within a team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Open Scope </a:t>
            </a:r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Selection;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project subjects are proposed and selected by the students</a:t>
            </a:r>
          </a:p>
          <a:p>
            <a:endParaRPr lang="en-US" b="1" dirty="0" smtClean="0">
              <a:solidFill>
                <a:srgbClr val="0070C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Hands-on on the Day 1; </a:t>
            </a:r>
            <a:r>
              <a:rPr lang="is-IS" dirty="0">
                <a:latin typeface="Consolas" charset="0"/>
                <a:ea typeface="Consolas" charset="0"/>
                <a:cs typeface="Consolas" charset="0"/>
              </a:rPr>
              <a:t>carsh </a:t>
            </a:r>
            <a:r>
              <a:rPr lang="is-IS" dirty="0" smtClean="0">
                <a:latin typeface="Consolas" charset="0"/>
                <a:ea typeface="Consolas" charset="0"/>
                <a:cs typeface="Consolas" charset="0"/>
              </a:rPr>
              <a:t>courses first, </a:t>
            </a:r>
            <a:r>
              <a:rPr lang="is-IS" dirty="0">
                <a:latin typeface="Consolas" charset="0"/>
                <a:ea typeface="Consolas" charset="0"/>
                <a:cs typeface="Consolas" charset="0"/>
              </a:rPr>
              <a:t>“theory” discovery after</a:t>
            </a:r>
            <a:r>
              <a:rPr lang="is-IS" dirty="0" smtClean="0">
                <a:latin typeface="Consolas" charset="0"/>
                <a:ea typeface="Consolas" charset="0"/>
                <a:cs typeface="Consolas" charset="0"/>
              </a:rPr>
              <a:t>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Business </a:t>
            </a:r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Included;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it is not about coding, this is not a coding school, it is about </a:t>
            </a:r>
            <a:r>
              <a:rPr lang="en-US" i="1" dirty="0" smtClean="0">
                <a:latin typeface="Consolas" charset="0"/>
                <a:ea typeface="Consolas" charset="0"/>
                <a:cs typeface="Consolas" charset="0"/>
              </a:rPr>
              <a:t>how to use technology to solve business needs/problems?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Classroom </a:t>
            </a:r>
            <a:r>
              <a:rPr lang="en-US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flipped 100%;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“theory”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is delivered in a discovery and engaging video acting format.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8730-A89F-8E44-B51B-1AACF221D4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9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145"/>
          <p:cNvSpPr/>
          <p:nvPr/>
        </p:nvSpPr>
        <p:spPr>
          <a:xfrm>
            <a:off x="8295048" y="5897707"/>
            <a:ext cx="3253983" cy="786588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10909213" y="5490393"/>
            <a:ext cx="507500" cy="741665"/>
          </a:xfrm>
          <a:prstGeom prst="downArrow">
            <a:avLst/>
          </a:prstGeom>
          <a:solidFill>
            <a:srgbClr val="03A67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lang="en-US" sz="160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4" name="Shape 145"/>
          <p:cNvSpPr/>
          <p:nvPr/>
        </p:nvSpPr>
        <p:spPr>
          <a:xfrm>
            <a:off x="4519326" y="5891571"/>
            <a:ext cx="3253983" cy="786588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7172706" y="5490860"/>
            <a:ext cx="507500" cy="741665"/>
          </a:xfrm>
          <a:prstGeom prst="downArrow">
            <a:avLst/>
          </a:prstGeom>
          <a:solidFill>
            <a:srgbClr val="E6723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lang="en-US" sz="160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2" name="Shape 145"/>
          <p:cNvSpPr/>
          <p:nvPr/>
        </p:nvSpPr>
        <p:spPr>
          <a:xfrm>
            <a:off x="743604" y="5897707"/>
            <a:ext cx="3253983" cy="786588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348883" y="5487057"/>
            <a:ext cx="507500" cy="741665"/>
          </a:xfrm>
          <a:prstGeom prst="downArrow">
            <a:avLst/>
          </a:prstGeom>
          <a:solidFill>
            <a:srgbClr val="4183D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endParaRPr lang="en-US" sz="1600">
              <a:solidFill>
                <a:srgbClr val="FFFF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4340035" y="1309566"/>
            <a:ext cx="3612565" cy="863601"/>
          </a:xfrm>
          <a:prstGeom prst="rect">
            <a:avLst/>
          </a:prstGeom>
          <a:solidFill>
            <a:srgbClr val="E6723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4519326" y="1846909"/>
            <a:ext cx="3253983" cy="3884140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8115758" y="1309566"/>
            <a:ext cx="3612565" cy="863601"/>
          </a:xfrm>
          <a:prstGeom prst="rect">
            <a:avLst/>
          </a:prstGeom>
          <a:solidFill>
            <a:srgbClr val="03A67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64313" y="1309566"/>
            <a:ext cx="3612565" cy="863601"/>
          </a:xfrm>
          <a:prstGeom prst="rect">
            <a:avLst/>
          </a:prstGeom>
          <a:solidFill>
            <a:srgbClr val="4183D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01675">
              <a:defRPr sz="7650"/>
            </a:lvl1pPr>
          </a:lstStyle>
          <a:p>
            <a:r>
              <a:rPr dirty="0">
                <a:latin typeface="Consolas" charset="0"/>
                <a:ea typeface="Consolas" charset="0"/>
                <a:cs typeface="Consolas" charset="0"/>
              </a:rPr>
              <a:t>Program</a:t>
            </a:r>
          </a:p>
        </p:txBody>
      </p:sp>
      <p:sp>
        <p:nvSpPr>
          <p:cNvPr id="145" name="Shape 145"/>
          <p:cNvSpPr/>
          <p:nvPr/>
        </p:nvSpPr>
        <p:spPr>
          <a:xfrm>
            <a:off x="743604" y="1846909"/>
            <a:ext cx="3253983" cy="3884139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8295049" y="1846909"/>
            <a:ext cx="3253983" cy="3884139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534417" y="1339738"/>
            <a:ext cx="1513235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5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00">
                <a:latin typeface="Consolas" charset="0"/>
                <a:ea typeface="Consolas" charset="0"/>
                <a:cs typeface="Consolas" charset="0"/>
              </a:rPr>
              <a:t>Game Dev</a:t>
            </a:r>
          </a:p>
        </p:txBody>
      </p:sp>
      <p:sp>
        <p:nvSpPr>
          <p:cNvPr id="148" name="Shape 148"/>
          <p:cNvSpPr/>
          <p:nvPr/>
        </p:nvSpPr>
        <p:spPr>
          <a:xfrm>
            <a:off x="5448072" y="1339738"/>
            <a:ext cx="1513235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5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00" dirty="0">
                <a:latin typeface="Consolas" charset="0"/>
                <a:ea typeface="Consolas" charset="0"/>
                <a:cs typeface="Consolas" charset="0"/>
              </a:rPr>
              <a:t>Big Data</a:t>
            </a:r>
          </a:p>
        </p:txBody>
      </p:sp>
      <p:sp>
        <p:nvSpPr>
          <p:cNvPr id="149" name="Shape 149"/>
          <p:cNvSpPr/>
          <p:nvPr/>
        </p:nvSpPr>
        <p:spPr>
          <a:xfrm>
            <a:off x="8758805" y="1339738"/>
            <a:ext cx="2609689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5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600">
                <a:latin typeface="Consolas" charset="0"/>
                <a:ea typeface="Consolas" charset="0"/>
                <a:cs typeface="Consolas" charset="0"/>
              </a:rPr>
              <a:t>Financial Tech</a:t>
            </a:r>
          </a:p>
        </p:txBody>
      </p:sp>
      <p:sp>
        <p:nvSpPr>
          <p:cNvPr id="150" name="Shape 150"/>
          <p:cNvSpPr/>
          <p:nvPr/>
        </p:nvSpPr>
        <p:spPr>
          <a:xfrm>
            <a:off x="1517397" y="1925716"/>
            <a:ext cx="174406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1000"/>
              </a:spcBef>
              <a:defRPr sz="4000">
                <a:solidFill>
                  <a:srgbClr val="FFFFFF"/>
                </a:solidFill>
              </a:defRPr>
            </a:pPr>
            <a:r>
              <a:rPr sz="2000" dirty="0">
                <a:latin typeface="Consolas" charset="0"/>
                <a:ea typeface="Consolas" charset="0"/>
                <a:cs typeface="Consolas" charset="0"/>
              </a:rPr>
              <a:t>Sep-</a:t>
            </a:r>
            <a:r>
              <a:rPr lang="fr-CH" sz="2000" dirty="0" err="1">
                <a:latin typeface="Consolas" charset="0"/>
                <a:ea typeface="Consolas" charset="0"/>
                <a:cs typeface="Consolas" charset="0"/>
              </a:rPr>
              <a:t>Dec</a:t>
            </a:r>
            <a:r>
              <a:rPr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sz="2000" dirty="0" smtClean="0">
                <a:latin typeface="Consolas" charset="0"/>
                <a:ea typeface="Consolas" charset="0"/>
                <a:cs typeface="Consolas" charset="0"/>
              </a:rPr>
              <a:t>201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7</a:t>
            </a:r>
            <a:endParaRPr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328785" y="1925716"/>
            <a:ext cx="174406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1000"/>
              </a:spcBef>
              <a:defRPr sz="4000">
                <a:solidFill>
                  <a:srgbClr val="FFFFFF"/>
                </a:solidFill>
              </a:defRPr>
            </a:pPr>
            <a:r>
              <a:rPr sz="2000" dirty="0">
                <a:latin typeface="Consolas" charset="0"/>
                <a:ea typeface="Consolas" charset="0"/>
                <a:cs typeface="Consolas" charset="0"/>
              </a:rPr>
              <a:t>Jan-Mar </a:t>
            </a:r>
            <a:r>
              <a:rPr sz="2000" dirty="0" smtClean="0">
                <a:latin typeface="Consolas" charset="0"/>
                <a:ea typeface="Consolas" charset="0"/>
                <a:cs typeface="Consolas" charset="0"/>
              </a:rPr>
              <a:t>201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8</a:t>
            </a:r>
            <a:endParaRPr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9047601" y="1925716"/>
            <a:ext cx="174406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1000"/>
              </a:spcBef>
              <a:defRPr sz="4000">
                <a:solidFill>
                  <a:srgbClr val="FFFFFF"/>
                </a:solidFill>
              </a:defRPr>
            </a:pPr>
            <a:r>
              <a:rPr sz="2000" dirty="0" smtClean="0">
                <a:latin typeface="Consolas" charset="0"/>
                <a:ea typeface="Consolas" charset="0"/>
                <a:cs typeface="Consolas" charset="0"/>
              </a:rPr>
              <a:t>Apr-J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ul</a:t>
            </a:r>
            <a:r>
              <a:rPr sz="2000" dirty="0" smtClean="0">
                <a:latin typeface="Consolas" charset="0"/>
                <a:ea typeface="Consolas" charset="0"/>
                <a:cs typeface="Consolas" charset="0"/>
              </a:rPr>
              <a:t> 201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8</a:t>
            </a:r>
            <a:endParaRPr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4740681" y="2429164"/>
            <a:ext cx="2811273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8516404" y="2429164"/>
            <a:ext cx="2811272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964959" y="2429164"/>
            <a:ext cx="2811272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4740681" y="4396200"/>
            <a:ext cx="2811273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8516404" y="4396200"/>
            <a:ext cx="2811272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964959" y="4396200"/>
            <a:ext cx="2811272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827457" y="4462759"/>
            <a:ext cx="3116242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Review </a:t>
            </a:r>
            <a:r>
              <a:rPr sz="1750" b="1" dirty="0">
                <a:latin typeface="Consolas" charset="0"/>
                <a:ea typeface="Consolas" charset="0"/>
                <a:cs typeface="Consolas" charset="0"/>
                <a:sym typeface="Helvetica"/>
              </a:rPr>
              <a:t>Programming</a:t>
            </a:r>
            <a:r>
              <a:rPr sz="1750" dirty="0">
                <a:latin typeface="Consolas" charset="0"/>
                <a:ea typeface="Consolas" charset="0"/>
                <a:cs typeface="Consolas" charset="0"/>
              </a:rPr>
              <a:t> Skills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Learn Game Development </a:t>
            </a:r>
            <a:br>
              <a:rPr sz="1750" dirty="0">
                <a:latin typeface="Consolas" charset="0"/>
                <a:ea typeface="Consolas" charset="0"/>
                <a:cs typeface="Consolas" charset="0"/>
              </a:rPr>
            </a:br>
            <a:r>
              <a:rPr lang="fr-CH" sz="1750" b="1" dirty="0" err="1">
                <a:latin typeface="Consolas" charset="0"/>
                <a:ea typeface="Consolas" charset="0"/>
                <a:cs typeface="Consolas" charset="0"/>
                <a:sym typeface="Helvetica"/>
              </a:rPr>
              <a:t>Toolkits</a:t>
            </a:r>
            <a:endParaRPr sz="1750" b="1" dirty="0">
              <a:latin typeface="Consolas" charset="0"/>
              <a:ea typeface="Consolas" charset="0"/>
              <a:cs typeface="Consolas" charset="0"/>
              <a:sym typeface="Helvetica"/>
            </a:endParaRPr>
          </a:p>
        </p:txBody>
      </p:sp>
      <p:sp>
        <p:nvSpPr>
          <p:cNvPr id="160" name="Shape 160"/>
          <p:cNvSpPr/>
          <p:nvPr/>
        </p:nvSpPr>
        <p:spPr>
          <a:xfrm rot="16200000">
            <a:off x="51063" y="4928987"/>
            <a:ext cx="782265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5200"/>
            </a:lvl1pPr>
          </a:lstStyle>
          <a:p>
            <a:r>
              <a:rPr sz="2600">
                <a:latin typeface="Consolas" charset="0"/>
                <a:ea typeface="Consolas" charset="0"/>
                <a:cs typeface="Consolas" charset="0"/>
              </a:rPr>
              <a:t>Tech</a:t>
            </a:r>
          </a:p>
        </p:txBody>
      </p:sp>
      <p:sp>
        <p:nvSpPr>
          <p:cNvPr id="161" name="Shape 161"/>
          <p:cNvSpPr/>
          <p:nvPr/>
        </p:nvSpPr>
        <p:spPr>
          <a:xfrm rot="16200000">
            <a:off x="-314422" y="3297256"/>
            <a:ext cx="1513235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5200"/>
            </a:lvl1pPr>
          </a:lstStyle>
          <a:p>
            <a:r>
              <a:rPr sz="2600">
                <a:latin typeface="Consolas" charset="0"/>
                <a:ea typeface="Consolas" charset="0"/>
                <a:cs typeface="Consolas" charset="0"/>
              </a:rPr>
              <a:t>Business</a:t>
            </a:r>
          </a:p>
        </p:txBody>
      </p:sp>
      <p:sp>
        <p:nvSpPr>
          <p:cNvPr id="162" name="Shape 162"/>
          <p:cNvSpPr/>
          <p:nvPr/>
        </p:nvSpPr>
        <p:spPr>
          <a:xfrm>
            <a:off x="859926" y="2513531"/>
            <a:ext cx="2982868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How to Develop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From Idea to Launch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Games on a Business </a:t>
            </a:r>
            <a:br>
              <a:rPr sz="1750" dirty="0">
                <a:latin typeface="Consolas" charset="0"/>
                <a:ea typeface="Consolas" charset="0"/>
                <a:cs typeface="Consolas" charset="0"/>
              </a:rPr>
            </a:br>
            <a:r>
              <a:rPr sz="1750" dirty="0">
                <a:latin typeface="Consolas" charset="0"/>
                <a:ea typeface="Consolas" charset="0"/>
                <a:cs typeface="Consolas" charset="0"/>
              </a:rPr>
              <a:t>context, </a:t>
            </a:r>
            <a:r>
              <a:rPr sz="1750" b="1" dirty="0">
                <a:latin typeface="Consolas" charset="0"/>
                <a:ea typeface="Consolas" charset="0"/>
                <a:cs typeface="Consolas" charset="0"/>
                <a:sym typeface="Helvetica"/>
              </a:rPr>
              <a:t>Serious Games</a:t>
            </a:r>
          </a:p>
        </p:txBody>
      </p:sp>
      <p:sp>
        <p:nvSpPr>
          <p:cNvPr id="163" name="Shape 163"/>
          <p:cNvSpPr/>
          <p:nvPr/>
        </p:nvSpPr>
        <p:spPr>
          <a:xfrm>
            <a:off x="4519327" y="2513531"/>
            <a:ext cx="3253982" cy="1782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Discover Machine Learning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Predicting </a:t>
            </a:r>
            <a:r>
              <a:rPr lang="fr-CH" sz="1750" dirty="0">
                <a:latin typeface="Consolas" charset="0"/>
                <a:ea typeface="Consolas" charset="0"/>
                <a:cs typeface="Consolas" charset="0"/>
              </a:rPr>
              <a:t>Model</a:t>
            </a:r>
            <a:endParaRPr sz="1750" dirty="0">
              <a:latin typeface="Consolas" charset="0"/>
              <a:ea typeface="Consolas" charset="0"/>
              <a:cs typeface="Consolas" charset="0"/>
            </a:endParaRP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Analysing Online Reviews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 smtClean="0">
                <a:latin typeface="Consolas" charset="0"/>
                <a:ea typeface="Consolas" charset="0"/>
                <a:cs typeface="Consolas" charset="0"/>
              </a:rPr>
              <a:t>Classifying Images </a:t>
            </a:r>
            <a:endParaRPr sz="175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8378902" y="4462760"/>
            <a:ext cx="3170129" cy="9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lang="fr-CH" sz="1750" dirty="0" err="1" smtClean="0">
                <a:latin typeface="Consolas" charset="0"/>
                <a:ea typeface="Consolas" charset="0"/>
                <a:cs typeface="Consolas" charset="0"/>
              </a:rPr>
              <a:t>Learn</a:t>
            </a:r>
            <a:r>
              <a:rPr lang="fr-CH" sz="175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sz="1750" dirty="0" smtClean="0">
                <a:latin typeface="Consolas" charset="0"/>
                <a:ea typeface="Consolas" charset="0"/>
                <a:cs typeface="Consolas" charset="0"/>
              </a:rPr>
              <a:t>about </a:t>
            </a:r>
            <a:r>
              <a:rPr lang="en-US" sz="1750" b="1" dirty="0" smtClean="0">
                <a:latin typeface="Consolas" charset="0"/>
                <a:ea typeface="Consolas" charset="0"/>
                <a:cs typeface="Consolas" charset="0"/>
                <a:sym typeface="Helvetica"/>
              </a:rPr>
              <a:t>UX design</a:t>
            </a:r>
            <a:endParaRPr sz="1750" b="1" dirty="0">
              <a:latin typeface="Consolas" charset="0"/>
              <a:ea typeface="Consolas" charset="0"/>
              <a:cs typeface="Consolas" charset="0"/>
              <a:sym typeface="Helvetica"/>
            </a:endParaRP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Learn about </a:t>
            </a:r>
            <a:r>
              <a:rPr lang="en-US" sz="1750" b="1" dirty="0" smtClean="0">
                <a:latin typeface="Consolas" charset="0"/>
                <a:ea typeface="Consolas" charset="0"/>
                <a:cs typeface="Consolas" charset="0"/>
                <a:sym typeface="Helvetica"/>
              </a:rPr>
              <a:t>Banking Applications</a:t>
            </a:r>
            <a:endParaRPr sz="1750" b="1" dirty="0">
              <a:latin typeface="Consolas" charset="0"/>
              <a:ea typeface="Consolas" charset="0"/>
              <a:cs typeface="Consolas" charset="0"/>
              <a:sym typeface="Helvetica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8295048" y="2513531"/>
            <a:ext cx="3086323" cy="1513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Financial Transactions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Keeping data secured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lang="fr-CH" sz="1750" dirty="0" err="1" smtClean="0">
                <a:latin typeface="Consolas" charset="0"/>
                <a:ea typeface="Consolas" charset="0"/>
                <a:cs typeface="Consolas" charset="0"/>
              </a:rPr>
              <a:t>Blockchain</a:t>
            </a:r>
            <a:endParaRPr sz="1750" dirty="0">
              <a:latin typeface="Consolas" charset="0"/>
              <a:ea typeface="Consolas" charset="0"/>
              <a:cs typeface="Consolas" charset="0"/>
            </a:endParaRP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Cryptocurrencies</a:t>
            </a:r>
          </a:p>
        </p:txBody>
      </p:sp>
      <p:sp>
        <p:nvSpPr>
          <p:cNvPr id="166" name="Shape 166"/>
          <p:cNvSpPr/>
          <p:nvPr/>
        </p:nvSpPr>
        <p:spPr>
          <a:xfrm>
            <a:off x="4603179" y="4462759"/>
            <a:ext cx="3170130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Introduce </a:t>
            </a:r>
            <a:r>
              <a:rPr sz="1750" b="1" dirty="0">
                <a:latin typeface="Consolas" charset="0"/>
                <a:ea typeface="Consolas" charset="0"/>
                <a:cs typeface="Consolas" charset="0"/>
                <a:sym typeface="Helvetica"/>
              </a:rPr>
              <a:t>Python</a:t>
            </a:r>
            <a:r>
              <a:rPr sz="175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fr-CH" sz="1750" dirty="0" smtClean="0">
                <a:latin typeface="Consolas" charset="0"/>
                <a:ea typeface="Consolas" charset="0"/>
                <a:cs typeface="Consolas" charset="0"/>
              </a:rPr>
              <a:t>Data Science and </a:t>
            </a:r>
            <a:r>
              <a:rPr sz="1750" dirty="0" smtClean="0">
                <a:latin typeface="Consolas" charset="0"/>
                <a:ea typeface="Consolas" charset="0"/>
                <a:cs typeface="Consolas" charset="0"/>
              </a:rPr>
              <a:t>Libraries for </a:t>
            </a:r>
            <a:r>
              <a:rPr sz="1750" dirty="0">
                <a:latin typeface="Consolas" charset="0"/>
                <a:ea typeface="Consolas" charset="0"/>
                <a:cs typeface="Consolas" charset="0"/>
              </a:rPr>
              <a:t>Machine Learning</a:t>
            </a:r>
          </a:p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sz="1750" dirty="0">
                <a:latin typeface="Consolas" charset="0"/>
                <a:ea typeface="Consolas" charset="0"/>
                <a:cs typeface="Consolas" charset="0"/>
              </a:rPr>
              <a:t>Learn </a:t>
            </a:r>
            <a:r>
              <a:rPr sz="1750" b="1" dirty="0">
                <a:latin typeface="Consolas" charset="0"/>
                <a:ea typeface="Consolas" charset="0"/>
                <a:cs typeface="Consolas" charset="0"/>
                <a:sym typeface="Helvetica"/>
              </a:rPr>
              <a:t>Cloud Computing</a:t>
            </a:r>
          </a:p>
        </p:txBody>
      </p:sp>
      <p:sp>
        <p:nvSpPr>
          <p:cNvPr id="31" name="Shape 160"/>
          <p:cNvSpPr/>
          <p:nvPr/>
        </p:nvSpPr>
        <p:spPr>
          <a:xfrm rot="16200000">
            <a:off x="-40309" y="6065298"/>
            <a:ext cx="965008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5200"/>
            </a:lvl1pPr>
          </a:lstStyle>
          <a:p>
            <a:r>
              <a:rPr lang="en-US" sz="2600" dirty="0" smtClean="0">
                <a:latin typeface="Consolas" charset="0"/>
                <a:ea typeface="Consolas" charset="0"/>
                <a:cs typeface="Consolas" charset="0"/>
              </a:rPr>
              <a:t>Event</a:t>
            </a:r>
            <a:endParaRPr sz="2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3" name="Shape 159"/>
          <p:cNvSpPr/>
          <p:nvPr/>
        </p:nvSpPr>
        <p:spPr>
          <a:xfrm>
            <a:off x="844550" y="6130700"/>
            <a:ext cx="266547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Pitch Competition</a:t>
            </a:r>
            <a:endParaRPr sz="2000" b="1" dirty="0">
              <a:latin typeface="Consolas" charset="0"/>
              <a:ea typeface="Consolas" charset="0"/>
              <a:cs typeface="Consolas" charset="0"/>
              <a:sym typeface="Helvetica"/>
            </a:endParaRPr>
          </a:p>
        </p:txBody>
      </p:sp>
      <p:sp>
        <p:nvSpPr>
          <p:cNvPr id="35" name="Shape 159"/>
          <p:cNvSpPr/>
          <p:nvPr/>
        </p:nvSpPr>
        <p:spPr>
          <a:xfrm>
            <a:off x="4620272" y="6124564"/>
            <a:ext cx="2947602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Technology Showcase</a:t>
            </a:r>
            <a:endParaRPr sz="2000" b="1" dirty="0">
              <a:latin typeface="Consolas" charset="0"/>
              <a:ea typeface="Consolas" charset="0"/>
              <a:cs typeface="Consolas" charset="0"/>
              <a:sym typeface="Helvetica"/>
            </a:endParaRPr>
          </a:p>
        </p:txBody>
      </p:sp>
      <p:sp>
        <p:nvSpPr>
          <p:cNvPr id="37" name="Shape 159"/>
          <p:cNvSpPr/>
          <p:nvPr/>
        </p:nvSpPr>
        <p:spPr>
          <a:xfrm>
            <a:off x="8393173" y="6108090"/>
            <a:ext cx="266547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13702" indent="-213702">
              <a:spcBef>
                <a:spcPts val="1000"/>
              </a:spcBef>
              <a:buSzPct val="75000"/>
              <a:buChar char="•"/>
              <a:defRPr sz="3500">
                <a:solidFill>
                  <a:srgbClr val="FFFFFF"/>
                </a:solidFill>
              </a:defRPr>
            </a:pP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FinTech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Hackathon</a:t>
            </a:r>
            <a:endParaRPr sz="2000" b="1" dirty="0">
              <a:latin typeface="Consolas" charset="0"/>
              <a:ea typeface="Consolas" charset="0"/>
              <a:cs typeface="Consolas" charset="0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75264" y="708554"/>
            <a:ext cx="449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9 Months, 2 hours a weeks program!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25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106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7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91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4873385" y="3506881"/>
            <a:ext cx="2415094" cy="1005734"/>
          </a:xfrm>
          <a:prstGeom prst="line">
            <a:avLst/>
          </a:prstGeom>
          <a:ln w="2921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74" name="Shape 174"/>
          <p:cNvSpPr/>
          <p:nvPr/>
        </p:nvSpPr>
        <p:spPr>
          <a:xfrm flipV="1">
            <a:off x="4873031" y="3498452"/>
            <a:ext cx="2426755" cy="1022591"/>
          </a:xfrm>
          <a:prstGeom prst="line">
            <a:avLst/>
          </a:prstGeom>
          <a:ln w="2921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75" name="Shape 175"/>
          <p:cNvSpPr/>
          <p:nvPr/>
        </p:nvSpPr>
        <p:spPr>
          <a:xfrm>
            <a:off x="5266457" y="3214001"/>
            <a:ext cx="1659087" cy="1659087"/>
          </a:xfrm>
          <a:prstGeom prst="ellipse">
            <a:avLst/>
          </a:prstGeom>
          <a:solidFill>
            <a:srgbClr val="4183D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6" name="Shape 176"/>
          <p:cNvSpPr/>
          <p:nvPr/>
        </p:nvSpPr>
        <p:spPr>
          <a:xfrm>
            <a:off x="1574865" y="5202472"/>
            <a:ext cx="3612565" cy="863601"/>
          </a:xfrm>
          <a:prstGeom prst="rect">
            <a:avLst/>
          </a:prstGeom>
          <a:solidFill>
            <a:srgbClr val="4183D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7" name="Shape 177"/>
          <p:cNvSpPr/>
          <p:nvPr/>
        </p:nvSpPr>
        <p:spPr>
          <a:xfrm>
            <a:off x="1677949" y="5599908"/>
            <a:ext cx="3435428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4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0"/>
              <a:t>“Flow” Work Assignments</a:t>
            </a:r>
          </a:p>
        </p:txBody>
      </p:sp>
      <p:sp>
        <p:nvSpPr>
          <p:cNvPr id="178" name="Shape 178"/>
          <p:cNvSpPr/>
          <p:nvPr/>
        </p:nvSpPr>
        <p:spPr>
          <a:xfrm>
            <a:off x="7059663" y="5202472"/>
            <a:ext cx="3612565" cy="863601"/>
          </a:xfrm>
          <a:prstGeom prst="rect">
            <a:avLst/>
          </a:prstGeom>
          <a:solidFill>
            <a:srgbClr val="4183D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79" name="Shape 179"/>
          <p:cNvSpPr/>
          <p:nvPr/>
        </p:nvSpPr>
        <p:spPr>
          <a:xfrm>
            <a:off x="8341019" y="5599908"/>
            <a:ext cx="1053173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4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0"/>
              <a:t>Rhythm</a:t>
            </a:r>
          </a:p>
        </p:txBody>
      </p:sp>
      <p:sp>
        <p:nvSpPr>
          <p:cNvPr id="180" name="Shape 180"/>
          <p:cNvSpPr/>
          <p:nvPr/>
        </p:nvSpPr>
        <p:spPr>
          <a:xfrm>
            <a:off x="7059663" y="1953424"/>
            <a:ext cx="3612565" cy="863601"/>
          </a:xfrm>
          <a:prstGeom prst="rect">
            <a:avLst/>
          </a:prstGeom>
          <a:solidFill>
            <a:srgbClr val="4183D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1" name="Shape 181"/>
          <p:cNvSpPr/>
          <p:nvPr/>
        </p:nvSpPr>
        <p:spPr>
          <a:xfrm>
            <a:off x="7659163" y="2085046"/>
            <a:ext cx="2431756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4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0" dirty="0"/>
              <a:t>Business Included</a:t>
            </a:r>
          </a:p>
        </p:txBody>
      </p:sp>
      <p:sp>
        <p:nvSpPr>
          <p:cNvPr id="182" name="Shape 182"/>
          <p:cNvSpPr/>
          <p:nvPr/>
        </p:nvSpPr>
        <p:spPr>
          <a:xfrm>
            <a:off x="1519773" y="1953424"/>
            <a:ext cx="3612565" cy="863601"/>
          </a:xfrm>
          <a:prstGeom prst="rect">
            <a:avLst/>
          </a:prstGeom>
          <a:solidFill>
            <a:srgbClr val="4183D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3" name="Shape 183"/>
          <p:cNvSpPr/>
          <p:nvPr/>
        </p:nvSpPr>
        <p:spPr>
          <a:xfrm>
            <a:off x="4815360" y="3110458"/>
            <a:ext cx="2582313" cy="1"/>
          </a:xfrm>
          <a:prstGeom prst="line">
            <a:avLst/>
          </a:prstGeom>
          <a:ln w="2921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84" name="Shape 184"/>
          <p:cNvSpPr/>
          <p:nvPr/>
        </p:nvSpPr>
        <p:spPr>
          <a:xfrm>
            <a:off x="4760267" y="4983441"/>
            <a:ext cx="2582313" cy="1"/>
          </a:xfrm>
          <a:prstGeom prst="line">
            <a:avLst/>
          </a:prstGeom>
          <a:ln w="2921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85" name="Shape 185"/>
          <p:cNvSpPr/>
          <p:nvPr/>
        </p:nvSpPr>
        <p:spPr>
          <a:xfrm flipV="1">
            <a:off x="3295919" y="3252800"/>
            <a:ext cx="1" cy="1581491"/>
          </a:xfrm>
          <a:prstGeom prst="line">
            <a:avLst/>
          </a:prstGeom>
          <a:ln w="2921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86" name="Shape 186"/>
          <p:cNvSpPr/>
          <p:nvPr/>
        </p:nvSpPr>
        <p:spPr>
          <a:xfrm flipV="1">
            <a:off x="8865945" y="3252800"/>
            <a:ext cx="1" cy="1581491"/>
          </a:xfrm>
          <a:prstGeom prst="line">
            <a:avLst/>
          </a:prstGeom>
          <a:ln w="2921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87" name="Shape 187"/>
          <p:cNvSpPr/>
          <p:nvPr/>
        </p:nvSpPr>
        <p:spPr>
          <a:xfrm>
            <a:off x="1699064" y="4446899"/>
            <a:ext cx="3253983" cy="1073085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88" name="Shape 188"/>
          <p:cNvSpPr/>
          <p:nvPr/>
        </p:nvSpPr>
        <p:spPr>
          <a:xfrm>
            <a:off x="7238954" y="4445603"/>
            <a:ext cx="3253983" cy="1073085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89" name="Shape 189"/>
          <p:cNvSpPr/>
          <p:nvPr/>
        </p:nvSpPr>
        <p:spPr>
          <a:xfrm>
            <a:off x="7238954" y="2494061"/>
            <a:ext cx="3253983" cy="1073085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90" name="Shape 190"/>
          <p:cNvSpPr/>
          <p:nvPr/>
        </p:nvSpPr>
        <p:spPr>
          <a:xfrm>
            <a:off x="1699064" y="2518263"/>
            <a:ext cx="3253983" cy="1073085"/>
          </a:xfrm>
          <a:prstGeom prst="rect">
            <a:avLst/>
          </a:prstGeom>
          <a:solidFill>
            <a:srgbClr val="53585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01675">
              <a:defRPr sz="7650"/>
            </a:lvl1pPr>
          </a:lstStyle>
          <a:p>
            <a:r>
              <a:t>Methodology</a:t>
            </a:r>
          </a:p>
        </p:txBody>
      </p:sp>
      <p:sp>
        <p:nvSpPr>
          <p:cNvPr id="192" name="Shape 192"/>
          <p:cNvSpPr/>
          <p:nvPr/>
        </p:nvSpPr>
        <p:spPr>
          <a:xfrm>
            <a:off x="310425" y="1100034"/>
            <a:ext cx="9351150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317500" indent="-317500">
              <a:spcBef>
                <a:spcPts val="1000"/>
              </a:spcBef>
              <a:buSzPct val="75000"/>
              <a:buChar char="‣"/>
              <a:defRPr sz="4500"/>
            </a:pPr>
            <a:r>
              <a:rPr sz="2250" b="1">
                <a:latin typeface="Helvetica"/>
                <a:ea typeface="Helvetica"/>
                <a:cs typeface="Helvetica"/>
                <a:sym typeface="Helvetica"/>
              </a:rPr>
              <a:t>Speed Project Management</a:t>
            </a:r>
            <a:r>
              <a:rPr sz="2250"/>
              <a:t> developed by Asst-Prof. Dr. Sergio Coronado</a:t>
            </a:r>
          </a:p>
        </p:txBody>
      </p:sp>
      <p:sp>
        <p:nvSpPr>
          <p:cNvPr id="193" name="Shape 193"/>
          <p:cNvSpPr/>
          <p:nvPr/>
        </p:nvSpPr>
        <p:spPr>
          <a:xfrm>
            <a:off x="1852507" y="2085046"/>
            <a:ext cx="2971967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2000"/>
              </a:spcBef>
              <a:defRPr sz="4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0" dirty="0"/>
              <a:t> Open Scope Selection</a:t>
            </a:r>
          </a:p>
        </p:txBody>
      </p:sp>
      <p:sp>
        <p:nvSpPr>
          <p:cNvPr id="194" name="Shape 194"/>
          <p:cNvSpPr/>
          <p:nvPr/>
        </p:nvSpPr>
        <p:spPr>
          <a:xfrm>
            <a:off x="2068387" y="2692855"/>
            <a:ext cx="265156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 dirty="0"/>
              <a:t>Do I find it interesting?</a:t>
            </a:r>
          </a:p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 dirty="0"/>
              <a:t>Do I care about it?</a:t>
            </a:r>
          </a:p>
        </p:txBody>
      </p:sp>
      <p:sp>
        <p:nvSpPr>
          <p:cNvPr id="195" name="Shape 195"/>
          <p:cNvSpPr/>
          <p:nvPr/>
        </p:nvSpPr>
        <p:spPr>
          <a:xfrm>
            <a:off x="7519123" y="2692855"/>
            <a:ext cx="264046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/>
              <a:t>They feel the business </a:t>
            </a:r>
          </a:p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/>
              <a:t>Most love it</a:t>
            </a:r>
          </a:p>
        </p:txBody>
      </p:sp>
      <p:sp>
        <p:nvSpPr>
          <p:cNvPr id="196" name="Shape 196"/>
          <p:cNvSpPr/>
          <p:nvPr/>
        </p:nvSpPr>
        <p:spPr>
          <a:xfrm>
            <a:off x="2068387" y="4621491"/>
            <a:ext cx="263585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/>
              <a:t>Full Commitment</a:t>
            </a:r>
          </a:p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/>
              <a:t>Enjoyment in the work</a:t>
            </a:r>
          </a:p>
        </p:txBody>
      </p:sp>
      <p:sp>
        <p:nvSpPr>
          <p:cNvPr id="197" name="Shape 197"/>
          <p:cNvSpPr/>
          <p:nvPr/>
        </p:nvSpPr>
        <p:spPr>
          <a:xfrm>
            <a:off x="7519123" y="4621491"/>
            <a:ext cx="208608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/>
              <a:t>Weekly follow-up</a:t>
            </a:r>
          </a:p>
          <a:p>
            <a:pPr marL="222250" indent="-222250" defTabSz="292100">
              <a:spcBef>
                <a:spcPts val="1000"/>
              </a:spcBef>
              <a:buSzPct val="75000"/>
              <a:buBlip>
                <a:blip r:embed="rId3"/>
              </a:buBlip>
              <a:defRPr sz="3600">
                <a:solidFill>
                  <a:srgbClr val="FFFFFF"/>
                </a:solidFill>
              </a:defRPr>
            </a:pPr>
            <a:r>
              <a:rPr sz="2000"/>
              <a:t>Coaching </a:t>
            </a:r>
          </a:p>
        </p:txBody>
      </p:sp>
      <p:sp>
        <p:nvSpPr>
          <p:cNvPr id="199" name="Shape 199"/>
          <p:cNvSpPr/>
          <p:nvPr/>
        </p:nvSpPr>
        <p:spPr>
          <a:xfrm>
            <a:off x="5371179" y="3630612"/>
            <a:ext cx="1384995" cy="82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spcBef>
                <a:spcPts val="1000"/>
              </a:spcBef>
              <a:defRPr sz="4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dirty="0"/>
              <a:t>Continous</a:t>
            </a:r>
          </a:p>
          <a:p>
            <a:pPr>
              <a:spcBef>
                <a:spcPts val="1000"/>
              </a:spcBef>
              <a:defRPr sz="4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100" dirty="0"/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9351544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7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8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Lay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83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119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0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52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Widescreen</PresentationFormat>
  <Paragraphs>106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Helvetica</vt:lpstr>
      <vt:lpstr>Office Theme</vt:lpstr>
      <vt:lpstr>&gt;_ Planning 2017-2018</vt:lpstr>
      <vt:lpstr>PowerPoint Presentation</vt:lpstr>
      <vt:lpstr>Objective</vt:lpstr>
      <vt:lpstr>Educational Approach LTS Principles</vt:lpstr>
      <vt:lpstr>Program</vt:lpstr>
      <vt:lpstr>PowerPoint Presentation</vt:lpstr>
      <vt:lpstr>Methodology</vt:lpstr>
      <vt:lpstr>PowerPoint Presentation</vt:lpstr>
      <vt:lpstr>PowerPoint Presentation</vt:lpstr>
      <vt:lpstr>Some numbers on this year LTS</vt:lpstr>
      <vt:lpstr>Up coming event(s)</vt:lpstr>
      <vt:lpstr>LTS 2017-2018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Stencyl – Crash Course 1</dc:title>
  <dc:creator>Sergio Coronado</dc:creator>
  <cp:lastModifiedBy>Nancy Fiedler</cp:lastModifiedBy>
  <cp:revision>177</cp:revision>
  <dcterms:created xsi:type="dcterms:W3CDTF">2016-08-27T16:50:30Z</dcterms:created>
  <dcterms:modified xsi:type="dcterms:W3CDTF">2017-05-24T13:26:28Z</dcterms:modified>
</cp:coreProperties>
</file>